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7" r:id="rId3"/>
    <p:sldId id="308" r:id="rId4"/>
    <p:sldId id="309" r:id="rId5"/>
    <p:sldId id="310" r:id="rId6"/>
    <p:sldId id="312" r:id="rId7"/>
    <p:sldId id="315" r:id="rId8"/>
    <p:sldId id="313" r:id="rId9"/>
    <p:sldId id="314" r:id="rId10"/>
    <p:sldId id="331" r:id="rId11"/>
    <p:sldId id="339" r:id="rId12"/>
    <p:sldId id="342" r:id="rId13"/>
    <p:sldId id="341" r:id="rId14"/>
    <p:sldId id="343" r:id="rId15"/>
    <p:sldId id="344" r:id="rId16"/>
    <p:sldId id="345" r:id="rId17"/>
    <p:sldId id="349" r:id="rId18"/>
    <p:sldId id="355" r:id="rId19"/>
    <p:sldId id="356" r:id="rId20"/>
    <p:sldId id="358" r:id="rId21"/>
    <p:sldId id="357" r:id="rId22"/>
    <p:sldId id="359" r:id="rId23"/>
    <p:sldId id="350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6" autoAdjust="0"/>
  </p:normalViewPr>
  <p:slideViewPr>
    <p:cSldViewPr>
      <p:cViewPr>
        <p:scale>
          <a:sx n="100" d="100"/>
          <a:sy n="100" d="100"/>
        </p:scale>
        <p:origin x="-29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714" y="-77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6FE5D-C3F1-48F7-9125-B1F3398043C1}" type="doc">
      <dgm:prSet loTypeId="urn:microsoft.com/office/officeart/2005/8/layout/hierarchy3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BC1C9BB-961B-4917-87CA-72ADF3103930}">
      <dgm:prSet/>
      <dgm:spPr/>
      <dgm:t>
        <a:bodyPr/>
        <a:lstStyle/>
        <a:p>
          <a:pPr rtl="0"/>
          <a:r>
            <a:rPr lang="en-US" dirty="0" smtClean="0"/>
            <a:t>Charter School Grants</a:t>
          </a:r>
          <a:endParaRPr lang="en-US" dirty="0"/>
        </a:p>
      </dgm:t>
    </dgm:pt>
    <dgm:pt modelId="{E8C9A796-2B8E-4C35-80BA-0ACDA1DB5F7C}" type="parTrans" cxnId="{198D9BD1-9E60-4A8C-82B4-E95941430379}">
      <dgm:prSet/>
      <dgm:spPr/>
      <dgm:t>
        <a:bodyPr/>
        <a:lstStyle/>
        <a:p>
          <a:endParaRPr lang="en-US"/>
        </a:p>
      </dgm:t>
    </dgm:pt>
    <dgm:pt modelId="{F32CDEE9-3E88-45DA-9223-23D8603DFFDD}" type="sibTrans" cxnId="{198D9BD1-9E60-4A8C-82B4-E95941430379}">
      <dgm:prSet/>
      <dgm:spPr/>
      <dgm:t>
        <a:bodyPr/>
        <a:lstStyle/>
        <a:p>
          <a:endParaRPr lang="en-US"/>
        </a:p>
      </dgm:t>
    </dgm:pt>
    <dgm:pt modelId="{92A37299-220A-42A3-82DD-1320B4BA1558}">
      <dgm:prSet/>
      <dgm:spPr/>
      <dgm:t>
        <a:bodyPr/>
        <a:lstStyle/>
        <a:p>
          <a:pPr rtl="0"/>
          <a:r>
            <a:rPr lang="en-US" dirty="0" smtClean="0"/>
            <a:t>Implementation Grant</a:t>
          </a:r>
          <a:endParaRPr lang="en-US" dirty="0"/>
        </a:p>
      </dgm:t>
    </dgm:pt>
    <dgm:pt modelId="{5912C16E-1804-49A6-B462-22926E3D6B5A}" type="parTrans" cxnId="{C6E47AC3-AEE2-4D17-A72C-0E82D6CC16DA}">
      <dgm:prSet/>
      <dgm:spPr/>
      <dgm:t>
        <a:bodyPr/>
        <a:lstStyle/>
        <a:p>
          <a:endParaRPr lang="en-US" dirty="0"/>
        </a:p>
      </dgm:t>
    </dgm:pt>
    <dgm:pt modelId="{A6B5F971-DCB3-4211-A3B9-E5E40F75F6B6}" type="sibTrans" cxnId="{C6E47AC3-AEE2-4D17-A72C-0E82D6CC16DA}">
      <dgm:prSet/>
      <dgm:spPr/>
      <dgm:t>
        <a:bodyPr/>
        <a:lstStyle/>
        <a:p>
          <a:endParaRPr lang="en-US"/>
        </a:p>
      </dgm:t>
    </dgm:pt>
    <dgm:pt modelId="{74AE5FC8-3811-4E30-9242-10EB6ED69714}">
      <dgm:prSet/>
      <dgm:spPr/>
      <dgm:t>
        <a:bodyPr/>
        <a:lstStyle/>
        <a:p>
          <a:pPr rtl="0"/>
          <a:r>
            <a:rPr lang="en-US" dirty="0" smtClean="0"/>
            <a:t>Operating Funds</a:t>
          </a:r>
          <a:endParaRPr lang="en-US" dirty="0"/>
        </a:p>
      </dgm:t>
    </dgm:pt>
    <dgm:pt modelId="{A6393D15-432F-4AA8-8F3C-2EF1DB48802B}" type="parTrans" cxnId="{65EE79CF-0015-4052-8F3B-73F84B7E6ED7}">
      <dgm:prSet/>
      <dgm:spPr/>
      <dgm:t>
        <a:bodyPr/>
        <a:lstStyle/>
        <a:p>
          <a:endParaRPr lang="en-US"/>
        </a:p>
      </dgm:t>
    </dgm:pt>
    <dgm:pt modelId="{6C8E7FF7-CAF9-4C69-90D8-9D345483A857}" type="sibTrans" cxnId="{65EE79CF-0015-4052-8F3B-73F84B7E6ED7}">
      <dgm:prSet/>
      <dgm:spPr/>
      <dgm:t>
        <a:bodyPr/>
        <a:lstStyle/>
        <a:p>
          <a:endParaRPr lang="en-US"/>
        </a:p>
      </dgm:t>
    </dgm:pt>
    <dgm:pt modelId="{D01B003F-DA8E-40DD-91F7-4782726BE5B6}">
      <dgm:prSet/>
      <dgm:spPr/>
      <dgm:t>
        <a:bodyPr/>
        <a:lstStyle/>
        <a:p>
          <a:pPr rtl="0"/>
          <a:r>
            <a:rPr lang="en-US" dirty="0" smtClean="0"/>
            <a:t>Local funds</a:t>
          </a:r>
          <a:endParaRPr lang="en-US" dirty="0"/>
        </a:p>
      </dgm:t>
    </dgm:pt>
    <dgm:pt modelId="{F7AB945A-3403-4E03-BACB-6754084ED853}" type="parTrans" cxnId="{8EE83E36-150E-46CF-B965-9732407BA6A7}">
      <dgm:prSet/>
      <dgm:spPr/>
      <dgm:t>
        <a:bodyPr/>
        <a:lstStyle/>
        <a:p>
          <a:endParaRPr lang="en-US" dirty="0"/>
        </a:p>
      </dgm:t>
    </dgm:pt>
    <dgm:pt modelId="{D9CB1FCA-D97F-4B0C-A660-75F49DD6A9A5}" type="sibTrans" cxnId="{8EE83E36-150E-46CF-B965-9732407BA6A7}">
      <dgm:prSet/>
      <dgm:spPr/>
      <dgm:t>
        <a:bodyPr/>
        <a:lstStyle/>
        <a:p>
          <a:endParaRPr lang="en-US"/>
        </a:p>
      </dgm:t>
    </dgm:pt>
    <dgm:pt modelId="{A43DD273-667F-49A3-B07B-CADE951FF5D7}">
      <dgm:prSet/>
      <dgm:spPr/>
      <dgm:t>
        <a:bodyPr/>
        <a:lstStyle/>
        <a:p>
          <a:pPr rtl="0"/>
          <a:r>
            <a:rPr lang="en-US" dirty="0" smtClean="0"/>
            <a:t>Federal program funds</a:t>
          </a:r>
          <a:endParaRPr lang="en-US" dirty="0"/>
        </a:p>
      </dgm:t>
    </dgm:pt>
    <dgm:pt modelId="{7CC36386-3130-48B8-A539-F04B6438A9CB}" type="parTrans" cxnId="{FC04A141-36D0-4BDB-B537-81A4B96B6F1E}">
      <dgm:prSet/>
      <dgm:spPr/>
      <dgm:t>
        <a:bodyPr/>
        <a:lstStyle/>
        <a:p>
          <a:endParaRPr lang="en-US" dirty="0"/>
        </a:p>
      </dgm:t>
    </dgm:pt>
    <dgm:pt modelId="{6EE51146-C7EC-4FEB-9708-105463AC2501}" type="sibTrans" cxnId="{FC04A141-36D0-4BDB-B537-81A4B96B6F1E}">
      <dgm:prSet/>
      <dgm:spPr/>
      <dgm:t>
        <a:bodyPr/>
        <a:lstStyle/>
        <a:p>
          <a:endParaRPr lang="en-US"/>
        </a:p>
      </dgm:t>
    </dgm:pt>
    <dgm:pt modelId="{32114B39-4FCD-4EB1-B5D7-DCCCC4FD66C5}">
      <dgm:prSet/>
      <dgm:spPr/>
      <dgm:t>
        <a:bodyPr/>
        <a:lstStyle/>
        <a:p>
          <a:pPr rtl="0"/>
          <a:r>
            <a:rPr lang="en-US" dirty="0" smtClean="0"/>
            <a:t>Planning Grant</a:t>
          </a:r>
          <a:endParaRPr lang="en-US" dirty="0"/>
        </a:p>
      </dgm:t>
    </dgm:pt>
    <dgm:pt modelId="{85C88251-36C8-4A75-A547-F3B3469F93C7}" type="parTrans" cxnId="{EF4A41A5-2D28-4BC5-8ADA-D8C776A31DE8}">
      <dgm:prSet/>
      <dgm:spPr/>
      <dgm:t>
        <a:bodyPr/>
        <a:lstStyle/>
        <a:p>
          <a:endParaRPr lang="en-US" dirty="0"/>
        </a:p>
      </dgm:t>
    </dgm:pt>
    <dgm:pt modelId="{E3EB835E-344B-4B3A-8C48-1640A2D797E5}" type="sibTrans" cxnId="{EF4A41A5-2D28-4BC5-8ADA-D8C776A31DE8}">
      <dgm:prSet/>
      <dgm:spPr/>
      <dgm:t>
        <a:bodyPr/>
        <a:lstStyle/>
        <a:p>
          <a:endParaRPr lang="en-US"/>
        </a:p>
      </dgm:t>
    </dgm:pt>
    <dgm:pt modelId="{32D4D9FA-492C-4268-B31D-2693B72449A4}">
      <dgm:prSet/>
      <dgm:spPr/>
      <dgm:t>
        <a:bodyPr/>
        <a:lstStyle/>
        <a:p>
          <a:pPr rtl="0"/>
          <a:r>
            <a:rPr lang="en-US" dirty="0" smtClean="0"/>
            <a:t>State QBE funds</a:t>
          </a:r>
          <a:endParaRPr lang="en-US" dirty="0"/>
        </a:p>
      </dgm:t>
    </dgm:pt>
    <dgm:pt modelId="{FBB1F02A-F3C6-40FE-ADFD-B2902F22D827}" type="parTrans" cxnId="{CDFF9E3A-FBF1-496D-AD69-3562E2FBBDE5}">
      <dgm:prSet/>
      <dgm:spPr/>
      <dgm:t>
        <a:bodyPr/>
        <a:lstStyle/>
        <a:p>
          <a:endParaRPr lang="en-US" dirty="0"/>
        </a:p>
      </dgm:t>
    </dgm:pt>
    <dgm:pt modelId="{E4B5CE6B-FAA3-4C01-AF86-58960DFAE364}" type="sibTrans" cxnId="{CDFF9E3A-FBF1-496D-AD69-3562E2FBBDE5}">
      <dgm:prSet/>
      <dgm:spPr/>
      <dgm:t>
        <a:bodyPr/>
        <a:lstStyle/>
        <a:p>
          <a:endParaRPr lang="en-US"/>
        </a:p>
      </dgm:t>
    </dgm:pt>
    <dgm:pt modelId="{5BBC270F-290F-4E39-944E-521D7F793CA5}">
      <dgm:prSet/>
      <dgm:spPr/>
      <dgm:t>
        <a:bodyPr/>
        <a:lstStyle/>
        <a:p>
          <a:pPr rtl="0"/>
          <a:r>
            <a:rPr lang="en-US" dirty="0" smtClean="0"/>
            <a:t>Facilities Grant</a:t>
          </a:r>
          <a:endParaRPr lang="en-US" dirty="0"/>
        </a:p>
      </dgm:t>
    </dgm:pt>
    <dgm:pt modelId="{8FAD3B7E-8A9B-41FC-9808-1B903E200997}" type="parTrans" cxnId="{B8B582B3-5983-49A8-BD4A-394085EF1DE9}">
      <dgm:prSet/>
      <dgm:spPr/>
      <dgm:t>
        <a:bodyPr/>
        <a:lstStyle/>
        <a:p>
          <a:endParaRPr lang="en-US" dirty="0"/>
        </a:p>
      </dgm:t>
    </dgm:pt>
    <dgm:pt modelId="{2B6517D0-8570-45CC-BF5C-BC11B744B3C4}" type="sibTrans" cxnId="{B8B582B3-5983-49A8-BD4A-394085EF1DE9}">
      <dgm:prSet/>
      <dgm:spPr/>
      <dgm:t>
        <a:bodyPr/>
        <a:lstStyle/>
        <a:p>
          <a:endParaRPr lang="en-US"/>
        </a:p>
      </dgm:t>
    </dgm:pt>
    <dgm:pt modelId="{A81EA0E8-0A05-40BD-909F-DF34A6357296}" type="pres">
      <dgm:prSet presAssocID="{7B96FE5D-C3F1-48F7-9125-B1F3398043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8104BC-0D92-4778-85C7-3235420D7439}" type="pres">
      <dgm:prSet presAssocID="{ABC1C9BB-961B-4917-87CA-72ADF3103930}" presName="root" presStyleCnt="0"/>
      <dgm:spPr/>
    </dgm:pt>
    <dgm:pt modelId="{A1F85A75-44CB-4187-8921-2C0749E0BFA0}" type="pres">
      <dgm:prSet presAssocID="{ABC1C9BB-961B-4917-87CA-72ADF3103930}" presName="rootComposite" presStyleCnt="0"/>
      <dgm:spPr/>
    </dgm:pt>
    <dgm:pt modelId="{22EA7DBC-18B8-4BA5-8353-D659A50926D6}" type="pres">
      <dgm:prSet presAssocID="{ABC1C9BB-961B-4917-87CA-72ADF3103930}" presName="rootText" presStyleLbl="node1" presStyleIdx="0" presStyleCnt="2"/>
      <dgm:spPr/>
      <dgm:t>
        <a:bodyPr/>
        <a:lstStyle/>
        <a:p>
          <a:endParaRPr lang="en-US"/>
        </a:p>
      </dgm:t>
    </dgm:pt>
    <dgm:pt modelId="{555E9D36-3225-49B1-B1E0-948C1708D283}" type="pres">
      <dgm:prSet presAssocID="{ABC1C9BB-961B-4917-87CA-72ADF3103930}" presName="rootConnector" presStyleLbl="node1" presStyleIdx="0" presStyleCnt="2"/>
      <dgm:spPr/>
      <dgm:t>
        <a:bodyPr/>
        <a:lstStyle/>
        <a:p>
          <a:endParaRPr lang="en-US"/>
        </a:p>
      </dgm:t>
    </dgm:pt>
    <dgm:pt modelId="{20DF92C8-669D-4A48-8853-B36E2197BDAD}" type="pres">
      <dgm:prSet presAssocID="{ABC1C9BB-961B-4917-87CA-72ADF3103930}" presName="childShape" presStyleCnt="0"/>
      <dgm:spPr/>
    </dgm:pt>
    <dgm:pt modelId="{A5F2044E-C468-41EA-B9C4-BCA8021C0D86}" type="pres">
      <dgm:prSet presAssocID="{85C88251-36C8-4A75-A547-F3B3469F93C7}" presName="Name13" presStyleLbl="parChTrans1D2" presStyleIdx="0" presStyleCnt="6"/>
      <dgm:spPr/>
      <dgm:t>
        <a:bodyPr/>
        <a:lstStyle/>
        <a:p>
          <a:endParaRPr lang="en-US"/>
        </a:p>
      </dgm:t>
    </dgm:pt>
    <dgm:pt modelId="{D405DCDC-9FBE-4E4F-A0FC-69D2379483EB}" type="pres">
      <dgm:prSet presAssocID="{32114B39-4FCD-4EB1-B5D7-DCCCC4FD66C5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1EDA3-1370-416F-B23A-FD4174BDBE3E}" type="pres">
      <dgm:prSet presAssocID="{5912C16E-1804-49A6-B462-22926E3D6B5A}" presName="Name13" presStyleLbl="parChTrans1D2" presStyleIdx="1" presStyleCnt="6"/>
      <dgm:spPr/>
      <dgm:t>
        <a:bodyPr/>
        <a:lstStyle/>
        <a:p>
          <a:endParaRPr lang="en-US"/>
        </a:p>
      </dgm:t>
    </dgm:pt>
    <dgm:pt modelId="{401EF55B-62E1-4F0A-9846-751B94BF8F91}" type="pres">
      <dgm:prSet presAssocID="{92A37299-220A-42A3-82DD-1320B4BA1558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A1DE1-BF18-4520-AC13-D56D0EFA9249}" type="pres">
      <dgm:prSet presAssocID="{8FAD3B7E-8A9B-41FC-9808-1B903E200997}" presName="Name13" presStyleLbl="parChTrans1D2" presStyleIdx="2" presStyleCnt="6"/>
      <dgm:spPr/>
      <dgm:t>
        <a:bodyPr/>
        <a:lstStyle/>
        <a:p>
          <a:endParaRPr lang="en-US"/>
        </a:p>
      </dgm:t>
    </dgm:pt>
    <dgm:pt modelId="{DEA7D78F-3809-44D5-9025-1694451C9A5C}" type="pres">
      <dgm:prSet presAssocID="{5BBC270F-290F-4E39-944E-521D7F793CA5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4D7BA-5B0F-42F3-BE6B-6EC0693A0D58}" type="pres">
      <dgm:prSet presAssocID="{74AE5FC8-3811-4E30-9242-10EB6ED69714}" presName="root" presStyleCnt="0"/>
      <dgm:spPr/>
    </dgm:pt>
    <dgm:pt modelId="{70ADD7CC-73F4-49F5-B828-AB11C1ADC64B}" type="pres">
      <dgm:prSet presAssocID="{74AE5FC8-3811-4E30-9242-10EB6ED69714}" presName="rootComposite" presStyleCnt="0"/>
      <dgm:spPr/>
    </dgm:pt>
    <dgm:pt modelId="{04F49333-3D9C-40A7-8FBF-8C1537DC56EA}" type="pres">
      <dgm:prSet presAssocID="{74AE5FC8-3811-4E30-9242-10EB6ED69714}" presName="rootText" presStyleLbl="node1" presStyleIdx="1" presStyleCnt="2"/>
      <dgm:spPr/>
      <dgm:t>
        <a:bodyPr/>
        <a:lstStyle/>
        <a:p>
          <a:endParaRPr lang="en-US"/>
        </a:p>
      </dgm:t>
    </dgm:pt>
    <dgm:pt modelId="{1BFA4246-5933-4086-8D70-BFE2E21723A3}" type="pres">
      <dgm:prSet presAssocID="{74AE5FC8-3811-4E30-9242-10EB6ED69714}" presName="rootConnector" presStyleLbl="node1" presStyleIdx="1" presStyleCnt="2"/>
      <dgm:spPr/>
      <dgm:t>
        <a:bodyPr/>
        <a:lstStyle/>
        <a:p>
          <a:endParaRPr lang="en-US"/>
        </a:p>
      </dgm:t>
    </dgm:pt>
    <dgm:pt modelId="{F2D6B6F4-84C2-4040-A255-C68D43C80714}" type="pres">
      <dgm:prSet presAssocID="{74AE5FC8-3811-4E30-9242-10EB6ED69714}" presName="childShape" presStyleCnt="0"/>
      <dgm:spPr/>
    </dgm:pt>
    <dgm:pt modelId="{618B989A-72D4-4583-BCA0-6BDB348EB453}" type="pres">
      <dgm:prSet presAssocID="{FBB1F02A-F3C6-40FE-ADFD-B2902F22D827}" presName="Name13" presStyleLbl="parChTrans1D2" presStyleIdx="3" presStyleCnt="6"/>
      <dgm:spPr/>
      <dgm:t>
        <a:bodyPr/>
        <a:lstStyle/>
        <a:p>
          <a:endParaRPr lang="en-US"/>
        </a:p>
      </dgm:t>
    </dgm:pt>
    <dgm:pt modelId="{1B02494C-FB5B-493F-B723-1BC7D6C5F4DE}" type="pres">
      <dgm:prSet presAssocID="{32D4D9FA-492C-4268-B31D-2693B72449A4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C2CB1-897A-4E51-BD58-2B5C01555CC7}" type="pres">
      <dgm:prSet presAssocID="{F7AB945A-3403-4E03-BACB-6754084ED853}" presName="Name13" presStyleLbl="parChTrans1D2" presStyleIdx="4" presStyleCnt="6"/>
      <dgm:spPr/>
      <dgm:t>
        <a:bodyPr/>
        <a:lstStyle/>
        <a:p>
          <a:endParaRPr lang="en-US"/>
        </a:p>
      </dgm:t>
    </dgm:pt>
    <dgm:pt modelId="{E1447146-D6B2-40FD-B17A-C384252114A1}" type="pres">
      <dgm:prSet presAssocID="{D01B003F-DA8E-40DD-91F7-4782726BE5B6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EA219-5A80-4A13-A53E-E508852D2612}" type="pres">
      <dgm:prSet presAssocID="{7CC36386-3130-48B8-A539-F04B6438A9CB}" presName="Name13" presStyleLbl="parChTrans1D2" presStyleIdx="5" presStyleCnt="6"/>
      <dgm:spPr/>
      <dgm:t>
        <a:bodyPr/>
        <a:lstStyle/>
        <a:p>
          <a:endParaRPr lang="en-US"/>
        </a:p>
      </dgm:t>
    </dgm:pt>
    <dgm:pt modelId="{F0C46C08-8579-4DB2-8566-79F68E3125A8}" type="pres">
      <dgm:prSet presAssocID="{A43DD273-667F-49A3-B07B-CADE951FF5D7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EE79CF-0015-4052-8F3B-73F84B7E6ED7}" srcId="{7B96FE5D-C3F1-48F7-9125-B1F3398043C1}" destId="{74AE5FC8-3811-4E30-9242-10EB6ED69714}" srcOrd="1" destOrd="0" parTransId="{A6393D15-432F-4AA8-8F3C-2EF1DB48802B}" sibTransId="{6C8E7FF7-CAF9-4C69-90D8-9D345483A857}"/>
    <dgm:cxn modelId="{7A086CE0-3A01-4DA1-B768-3E1390246442}" type="presOf" srcId="{7B96FE5D-C3F1-48F7-9125-B1F3398043C1}" destId="{A81EA0E8-0A05-40BD-909F-DF34A6357296}" srcOrd="0" destOrd="0" presId="urn:microsoft.com/office/officeart/2005/8/layout/hierarchy3"/>
    <dgm:cxn modelId="{8EE83E36-150E-46CF-B965-9732407BA6A7}" srcId="{74AE5FC8-3811-4E30-9242-10EB6ED69714}" destId="{D01B003F-DA8E-40DD-91F7-4782726BE5B6}" srcOrd="1" destOrd="0" parTransId="{F7AB945A-3403-4E03-BACB-6754084ED853}" sibTransId="{D9CB1FCA-D97F-4B0C-A660-75F49DD6A9A5}"/>
    <dgm:cxn modelId="{042CB153-2B28-4F00-92F4-78E8CC74A821}" type="presOf" srcId="{92A37299-220A-42A3-82DD-1320B4BA1558}" destId="{401EF55B-62E1-4F0A-9846-751B94BF8F91}" srcOrd="0" destOrd="0" presId="urn:microsoft.com/office/officeart/2005/8/layout/hierarchy3"/>
    <dgm:cxn modelId="{107B68CC-3C99-4A1E-A56F-89346298D057}" type="presOf" srcId="{A43DD273-667F-49A3-B07B-CADE951FF5D7}" destId="{F0C46C08-8579-4DB2-8566-79F68E3125A8}" srcOrd="0" destOrd="0" presId="urn:microsoft.com/office/officeart/2005/8/layout/hierarchy3"/>
    <dgm:cxn modelId="{055E99F0-6FE4-40BE-8D05-28803D94A63D}" type="presOf" srcId="{ABC1C9BB-961B-4917-87CA-72ADF3103930}" destId="{22EA7DBC-18B8-4BA5-8353-D659A50926D6}" srcOrd="0" destOrd="0" presId="urn:microsoft.com/office/officeart/2005/8/layout/hierarchy3"/>
    <dgm:cxn modelId="{06EE2D35-8435-4BE7-8C35-3E8CA7B7F34B}" type="presOf" srcId="{ABC1C9BB-961B-4917-87CA-72ADF3103930}" destId="{555E9D36-3225-49B1-B1E0-948C1708D283}" srcOrd="1" destOrd="0" presId="urn:microsoft.com/office/officeart/2005/8/layout/hierarchy3"/>
    <dgm:cxn modelId="{FC04A141-36D0-4BDB-B537-81A4B96B6F1E}" srcId="{74AE5FC8-3811-4E30-9242-10EB6ED69714}" destId="{A43DD273-667F-49A3-B07B-CADE951FF5D7}" srcOrd="2" destOrd="0" parTransId="{7CC36386-3130-48B8-A539-F04B6438A9CB}" sibTransId="{6EE51146-C7EC-4FEB-9708-105463AC2501}"/>
    <dgm:cxn modelId="{EF4A41A5-2D28-4BC5-8ADA-D8C776A31DE8}" srcId="{ABC1C9BB-961B-4917-87CA-72ADF3103930}" destId="{32114B39-4FCD-4EB1-B5D7-DCCCC4FD66C5}" srcOrd="0" destOrd="0" parTransId="{85C88251-36C8-4A75-A547-F3B3469F93C7}" sibTransId="{E3EB835E-344B-4B3A-8C48-1640A2D797E5}"/>
    <dgm:cxn modelId="{3A8139ED-9684-42DF-AD8D-C0B307B970C8}" type="presOf" srcId="{F7AB945A-3403-4E03-BACB-6754084ED853}" destId="{B4EC2CB1-897A-4E51-BD58-2B5C01555CC7}" srcOrd="0" destOrd="0" presId="urn:microsoft.com/office/officeart/2005/8/layout/hierarchy3"/>
    <dgm:cxn modelId="{B8B582B3-5983-49A8-BD4A-394085EF1DE9}" srcId="{ABC1C9BB-961B-4917-87CA-72ADF3103930}" destId="{5BBC270F-290F-4E39-944E-521D7F793CA5}" srcOrd="2" destOrd="0" parTransId="{8FAD3B7E-8A9B-41FC-9808-1B903E200997}" sibTransId="{2B6517D0-8570-45CC-BF5C-BC11B744B3C4}"/>
    <dgm:cxn modelId="{12CDB594-E8AD-459E-A062-EE2F9553CBEA}" type="presOf" srcId="{7CC36386-3130-48B8-A539-F04B6438A9CB}" destId="{D5DEA219-5A80-4A13-A53E-E508852D2612}" srcOrd="0" destOrd="0" presId="urn:microsoft.com/office/officeart/2005/8/layout/hierarchy3"/>
    <dgm:cxn modelId="{9D637BCD-74FC-4554-B2DC-8EE5D98BB1F2}" type="presOf" srcId="{74AE5FC8-3811-4E30-9242-10EB6ED69714}" destId="{1BFA4246-5933-4086-8D70-BFE2E21723A3}" srcOrd="1" destOrd="0" presId="urn:microsoft.com/office/officeart/2005/8/layout/hierarchy3"/>
    <dgm:cxn modelId="{EF199B29-E1D2-49BD-827F-06BF81EB0CAE}" type="presOf" srcId="{85C88251-36C8-4A75-A547-F3B3469F93C7}" destId="{A5F2044E-C468-41EA-B9C4-BCA8021C0D86}" srcOrd="0" destOrd="0" presId="urn:microsoft.com/office/officeart/2005/8/layout/hierarchy3"/>
    <dgm:cxn modelId="{2E5EA18B-462C-433E-9D03-855ECE0D12F7}" type="presOf" srcId="{74AE5FC8-3811-4E30-9242-10EB6ED69714}" destId="{04F49333-3D9C-40A7-8FBF-8C1537DC56EA}" srcOrd="0" destOrd="0" presId="urn:microsoft.com/office/officeart/2005/8/layout/hierarchy3"/>
    <dgm:cxn modelId="{58B6EA44-07F7-4B25-A755-D513F6CD2D1C}" type="presOf" srcId="{5BBC270F-290F-4E39-944E-521D7F793CA5}" destId="{DEA7D78F-3809-44D5-9025-1694451C9A5C}" srcOrd="0" destOrd="0" presId="urn:microsoft.com/office/officeart/2005/8/layout/hierarchy3"/>
    <dgm:cxn modelId="{DBEF78D7-7261-4195-AC29-E81A1B641EAE}" type="presOf" srcId="{8FAD3B7E-8A9B-41FC-9808-1B903E200997}" destId="{029A1DE1-BF18-4520-AC13-D56D0EFA9249}" srcOrd="0" destOrd="0" presId="urn:microsoft.com/office/officeart/2005/8/layout/hierarchy3"/>
    <dgm:cxn modelId="{8EB0C7D9-F375-4E40-BB8D-FA979A63527F}" type="presOf" srcId="{32114B39-4FCD-4EB1-B5D7-DCCCC4FD66C5}" destId="{D405DCDC-9FBE-4E4F-A0FC-69D2379483EB}" srcOrd="0" destOrd="0" presId="urn:microsoft.com/office/officeart/2005/8/layout/hierarchy3"/>
    <dgm:cxn modelId="{4FF53748-8827-4D52-895E-AE287EFE1B08}" type="presOf" srcId="{5912C16E-1804-49A6-B462-22926E3D6B5A}" destId="{7AB1EDA3-1370-416F-B23A-FD4174BDBE3E}" srcOrd="0" destOrd="0" presId="urn:microsoft.com/office/officeart/2005/8/layout/hierarchy3"/>
    <dgm:cxn modelId="{7942466D-D79C-48B0-8384-0656F4AAE52B}" type="presOf" srcId="{32D4D9FA-492C-4268-B31D-2693B72449A4}" destId="{1B02494C-FB5B-493F-B723-1BC7D6C5F4DE}" srcOrd="0" destOrd="0" presId="urn:microsoft.com/office/officeart/2005/8/layout/hierarchy3"/>
    <dgm:cxn modelId="{C229F52C-B2EF-4C77-884A-1038DFC5B4FA}" type="presOf" srcId="{FBB1F02A-F3C6-40FE-ADFD-B2902F22D827}" destId="{618B989A-72D4-4583-BCA0-6BDB348EB453}" srcOrd="0" destOrd="0" presId="urn:microsoft.com/office/officeart/2005/8/layout/hierarchy3"/>
    <dgm:cxn modelId="{198D9BD1-9E60-4A8C-82B4-E95941430379}" srcId="{7B96FE5D-C3F1-48F7-9125-B1F3398043C1}" destId="{ABC1C9BB-961B-4917-87CA-72ADF3103930}" srcOrd="0" destOrd="0" parTransId="{E8C9A796-2B8E-4C35-80BA-0ACDA1DB5F7C}" sibTransId="{F32CDEE9-3E88-45DA-9223-23D8603DFFDD}"/>
    <dgm:cxn modelId="{E427C6F2-CB1A-4F40-A0BE-5E55A9E2E3E7}" type="presOf" srcId="{D01B003F-DA8E-40DD-91F7-4782726BE5B6}" destId="{E1447146-D6B2-40FD-B17A-C384252114A1}" srcOrd="0" destOrd="0" presId="urn:microsoft.com/office/officeart/2005/8/layout/hierarchy3"/>
    <dgm:cxn modelId="{C6E47AC3-AEE2-4D17-A72C-0E82D6CC16DA}" srcId="{ABC1C9BB-961B-4917-87CA-72ADF3103930}" destId="{92A37299-220A-42A3-82DD-1320B4BA1558}" srcOrd="1" destOrd="0" parTransId="{5912C16E-1804-49A6-B462-22926E3D6B5A}" sibTransId="{A6B5F971-DCB3-4211-A3B9-E5E40F75F6B6}"/>
    <dgm:cxn modelId="{CDFF9E3A-FBF1-496D-AD69-3562E2FBBDE5}" srcId="{74AE5FC8-3811-4E30-9242-10EB6ED69714}" destId="{32D4D9FA-492C-4268-B31D-2693B72449A4}" srcOrd="0" destOrd="0" parTransId="{FBB1F02A-F3C6-40FE-ADFD-B2902F22D827}" sibTransId="{E4B5CE6B-FAA3-4C01-AF86-58960DFAE364}"/>
    <dgm:cxn modelId="{508089E7-8E36-46EB-A6C6-4A5E89E1856A}" type="presParOf" srcId="{A81EA0E8-0A05-40BD-909F-DF34A6357296}" destId="{2D8104BC-0D92-4778-85C7-3235420D7439}" srcOrd="0" destOrd="0" presId="urn:microsoft.com/office/officeart/2005/8/layout/hierarchy3"/>
    <dgm:cxn modelId="{7071CC47-C9CC-4480-93D7-0175A269D629}" type="presParOf" srcId="{2D8104BC-0D92-4778-85C7-3235420D7439}" destId="{A1F85A75-44CB-4187-8921-2C0749E0BFA0}" srcOrd="0" destOrd="0" presId="urn:microsoft.com/office/officeart/2005/8/layout/hierarchy3"/>
    <dgm:cxn modelId="{F94D179D-B024-4697-9017-E71417156777}" type="presParOf" srcId="{A1F85A75-44CB-4187-8921-2C0749E0BFA0}" destId="{22EA7DBC-18B8-4BA5-8353-D659A50926D6}" srcOrd="0" destOrd="0" presId="urn:microsoft.com/office/officeart/2005/8/layout/hierarchy3"/>
    <dgm:cxn modelId="{18EC19AA-9D09-4F44-8E87-6411BBB3A85F}" type="presParOf" srcId="{A1F85A75-44CB-4187-8921-2C0749E0BFA0}" destId="{555E9D36-3225-49B1-B1E0-948C1708D283}" srcOrd="1" destOrd="0" presId="urn:microsoft.com/office/officeart/2005/8/layout/hierarchy3"/>
    <dgm:cxn modelId="{04A7E101-860B-4A79-A1FA-FCBE56B7E771}" type="presParOf" srcId="{2D8104BC-0D92-4778-85C7-3235420D7439}" destId="{20DF92C8-669D-4A48-8853-B36E2197BDAD}" srcOrd="1" destOrd="0" presId="urn:microsoft.com/office/officeart/2005/8/layout/hierarchy3"/>
    <dgm:cxn modelId="{CFE86F3E-3BAF-4370-999E-ADFBA7CD2712}" type="presParOf" srcId="{20DF92C8-669D-4A48-8853-B36E2197BDAD}" destId="{A5F2044E-C468-41EA-B9C4-BCA8021C0D86}" srcOrd="0" destOrd="0" presId="urn:microsoft.com/office/officeart/2005/8/layout/hierarchy3"/>
    <dgm:cxn modelId="{E16F1B22-5372-4F04-9DDF-187B61EBF12B}" type="presParOf" srcId="{20DF92C8-669D-4A48-8853-B36E2197BDAD}" destId="{D405DCDC-9FBE-4E4F-A0FC-69D2379483EB}" srcOrd="1" destOrd="0" presId="urn:microsoft.com/office/officeart/2005/8/layout/hierarchy3"/>
    <dgm:cxn modelId="{E60F0D47-BC1B-4E26-BC5E-9A46FACCB410}" type="presParOf" srcId="{20DF92C8-669D-4A48-8853-B36E2197BDAD}" destId="{7AB1EDA3-1370-416F-B23A-FD4174BDBE3E}" srcOrd="2" destOrd="0" presId="urn:microsoft.com/office/officeart/2005/8/layout/hierarchy3"/>
    <dgm:cxn modelId="{F369223D-7AD4-4A4B-A183-EEC36424480C}" type="presParOf" srcId="{20DF92C8-669D-4A48-8853-B36E2197BDAD}" destId="{401EF55B-62E1-4F0A-9846-751B94BF8F91}" srcOrd="3" destOrd="0" presId="urn:microsoft.com/office/officeart/2005/8/layout/hierarchy3"/>
    <dgm:cxn modelId="{1C2B256C-1E63-4FB6-9756-BA77D5B789CE}" type="presParOf" srcId="{20DF92C8-669D-4A48-8853-B36E2197BDAD}" destId="{029A1DE1-BF18-4520-AC13-D56D0EFA9249}" srcOrd="4" destOrd="0" presId="urn:microsoft.com/office/officeart/2005/8/layout/hierarchy3"/>
    <dgm:cxn modelId="{7BE73A57-EFC2-4389-A06B-C4BAB8993411}" type="presParOf" srcId="{20DF92C8-669D-4A48-8853-B36E2197BDAD}" destId="{DEA7D78F-3809-44D5-9025-1694451C9A5C}" srcOrd="5" destOrd="0" presId="urn:microsoft.com/office/officeart/2005/8/layout/hierarchy3"/>
    <dgm:cxn modelId="{0E7B3012-73B3-4B41-94B6-16E2A0F546A3}" type="presParOf" srcId="{A81EA0E8-0A05-40BD-909F-DF34A6357296}" destId="{2D14D7BA-5B0F-42F3-BE6B-6EC0693A0D58}" srcOrd="1" destOrd="0" presId="urn:microsoft.com/office/officeart/2005/8/layout/hierarchy3"/>
    <dgm:cxn modelId="{04F3387D-95EA-4FC9-BAAB-268433BFBC6E}" type="presParOf" srcId="{2D14D7BA-5B0F-42F3-BE6B-6EC0693A0D58}" destId="{70ADD7CC-73F4-49F5-B828-AB11C1ADC64B}" srcOrd="0" destOrd="0" presId="urn:microsoft.com/office/officeart/2005/8/layout/hierarchy3"/>
    <dgm:cxn modelId="{FD0FCAD1-FB21-4910-B3B1-09FB4102CB86}" type="presParOf" srcId="{70ADD7CC-73F4-49F5-B828-AB11C1ADC64B}" destId="{04F49333-3D9C-40A7-8FBF-8C1537DC56EA}" srcOrd="0" destOrd="0" presId="urn:microsoft.com/office/officeart/2005/8/layout/hierarchy3"/>
    <dgm:cxn modelId="{5043F358-07A8-4680-B31E-377D6AFB3AE4}" type="presParOf" srcId="{70ADD7CC-73F4-49F5-B828-AB11C1ADC64B}" destId="{1BFA4246-5933-4086-8D70-BFE2E21723A3}" srcOrd="1" destOrd="0" presId="urn:microsoft.com/office/officeart/2005/8/layout/hierarchy3"/>
    <dgm:cxn modelId="{F44D610C-3F3A-4AE9-819A-1CE98CCDB88A}" type="presParOf" srcId="{2D14D7BA-5B0F-42F3-BE6B-6EC0693A0D58}" destId="{F2D6B6F4-84C2-4040-A255-C68D43C80714}" srcOrd="1" destOrd="0" presId="urn:microsoft.com/office/officeart/2005/8/layout/hierarchy3"/>
    <dgm:cxn modelId="{AC4267BA-1F61-4F59-A79F-656AA11C8A38}" type="presParOf" srcId="{F2D6B6F4-84C2-4040-A255-C68D43C80714}" destId="{618B989A-72D4-4583-BCA0-6BDB348EB453}" srcOrd="0" destOrd="0" presId="urn:microsoft.com/office/officeart/2005/8/layout/hierarchy3"/>
    <dgm:cxn modelId="{FCD8BD29-706F-4750-BCFE-761D4A049CAB}" type="presParOf" srcId="{F2D6B6F4-84C2-4040-A255-C68D43C80714}" destId="{1B02494C-FB5B-493F-B723-1BC7D6C5F4DE}" srcOrd="1" destOrd="0" presId="urn:microsoft.com/office/officeart/2005/8/layout/hierarchy3"/>
    <dgm:cxn modelId="{C6105D2F-E57B-4B63-A026-7165F4811227}" type="presParOf" srcId="{F2D6B6F4-84C2-4040-A255-C68D43C80714}" destId="{B4EC2CB1-897A-4E51-BD58-2B5C01555CC7}" srcOrd="2" destOrd="0" presId="urn:microsoft.com/office/officeart/2005/8/layout/hierarchy3"/>
    <dgm:cxn modelId="{BE7146AD-CC61-4A02-8A74-19C6EFEB9530}" type="presParOf" srcId="{F2D6B6F4-84C2-4040-A255-C68D43C80714}" destId="{E1447146-D6B2-40FD-B17A-C384252114A1}" srcOrd="3" destOrd="0" presId="urn:microsoft.com/office/officeart/2005/8/layout/hierarchy3"/>
    <dgm:cxn modelId="{6D7E6E1D-F072-481E-ACA6-D888C6AF9EB2}" type="presParOf" srcId="{F2D6B6F4-84C2-4040-A255-C68D43C80714}" destId="{D5DEA219-5A80-4A13-A53E-E508852D2612}" srcOrd="4" destOrd="0" presId="urn:microsoft.com/office/officeart/2005/8/layout/hierarchy3"/>
    <dgm:cxn modelId="{055BF50F-C882-461E-A09B-F2E27FD1C2D0}" type="presParOf" srcId="{F2D6B6F4-84C2-4040-A255-C68D43C80714}" destId="{F0C46C08-8579-4DB2-8566-79F68E3125A8}" srcOrd="5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090D36-6048-4636-BBC4-8C249C8450E1}" type="datetime1">
              <a:rPr lang="en-US"/>
              <a:pPr>
                <a:defRPr/>
              </a:pPr>
              <a:t>2/23/2010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1559C5F-2738-48D6-B71D-CE3A7E2EE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D68227E-2EFC-4944-B7E1-CDE1C26828BA}" type="datetime1">
              <a:rPr lang="en-US"/>
              <a:pPr>
                <a:defRPr/>
              </a:pPr>
              <a:t>2/23/2010</a:t>
            </a:fld>
            <a:endParaRPr lang="en-US" dirty="0"/>
          </a:p>
        </p:txBody>
      </p:sp>
      <p:sp>
        <p:nvSpPr>
          <p:cNvPr id="266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81159FF-B6BE-491F-9B96-5810E9AFBA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8E59E-91DF-4DD4-8883-56BC22131922}" type="datetime1">
              <a:rPr lang="en-US" smtClean="0"/>
              <a:pPr>
                <a:defRPr/>
              </a:pPr>
              <a:t>2/23/2010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5578-1CD0-4CB5-865F-555CE1D5A6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034CA-38FC-47C1-AE1D-B5AAD15DFFF7}" type="datetime1">
              <a:rPr lang="en-US" smtClean="0"/>
              <a:pPr>
                <a:defRPr/>
              </a:pPr>
              <a:t>2/23/2010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4FD29-E6CB-455D-8BE0-5FF71EF9CC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38A6C-79E8-4E02-9647-E1313A2069DB}" type="datetime1">
              <a:rPr lang="en-US" smtClean="0"/>
              <a:pPr>
                <a:defRPr/>
              </a:pPr>
              <a:t>2/23/2010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8E7AE-A24D-49B6-82AC-AB50F54772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EA40B-7D14-4B18-B49C-0BD809DA2523}" type="datetime1">
              <a:rPr lang="en-US" smtClean="0"/>
              <a:pPr>
                <a:defRPr/>
              </a:pPr>
              <a:t>2/23/2010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56F23-59C2-4FB3-8101-2E73DBEAF6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018FCB-CEA5-44C5-9CCB-0251389EAF03}" type="datetime1">
              <a:rPr lang="en-US" smtClean="0"/>
              <a:pPr>
                <a:defRPr/>
              </a:pPr>
              <a:t>2/23/2010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B9366-BA86-4BC4-8131-80B3A06AA9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2EEBE-ADF5-4B27-83CF-06DC84DCA140}" type="datetime1">
              <a:rPr lang="en-US" smtClean="0"/>
              <a:pPr>
                <a:defRPr/>
              </a:pPr>
              <a:t>2/23/2010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B3A5-1602-44FF-A0D3-0015DF9061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AEC47-DF55-4197-82AF-23240C0D0265}" type="datetime1">
              <a:rPr lang="en-US" smtClean="0"/>
              <a:pPr>
                <a:defRPr/>
              </a:pPr>
              <a:t>2/23/2010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7A43A-3EC3-4F16-8219-31943DE043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1A877-0EAF-409D-A87E-2C5407585D40}" type="datetime1">
              <a:rPr lang="en-US" smtClean="0"/>
              <a:pPr>
                <a:defRPr/>
              </a:pPr>
              <a:t>2/23/2010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78E0B-14B3-407F-9363-BAA60F4D3E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3E9AE-8E4D-4F5B-8A0C-3702B650ADD3}" type="datetime1">
              <a:rPr lang="en-US" smtClean="0"/>
              <a:pPr>
                <a:defRPr/>
              </a:pPr>
              <a:t>2/23/2010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BE07F-1301-4BB9-8440-A15023E544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CA0E28-98F2-456C-9B76-97D161E39D97}" type="datetime1">
              <a:rPr lang="en-US" smtClean="0"/>
              <a:pPr>
                <a:defRPr/>
              </a:pPr>
              <a:t>2/23/2010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C252C-D8D2-4BE4-8CDC-BDBC619B4F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E530C-F7C9-4EA8-83F8-8F85917581D4}" type="datetime1">
              <a:rPr lang="en-US" smtClean="0"/>
              <a:pPr>
                <a:defRPr/>
              </a:pPr>
              <a:t>2/23/2010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FBF31A5-879A-4137-85D2-950413C4DB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91946D7-962A-419A-936E-539D6FB272FA}" type="datetime1">
              <a:rPr lang="en-US" smtClean="0"/>
              <a:pPr>
                <a:defRPr/>
              </a:pPr>
              <a:t>2/23/2010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47E2888-4E79-4AD6-A185-944B1600A1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1195388"/>
            <a:ext cx="8229600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Charter School Funding in Georgia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14800"/>
            <a:ext cx="6477000" cy="2286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2010 </a:t>
            </a:r>
            <a:r>
              <a:rPr lang="en-US" sz="2000" dirty="0" smtClean="0"/>
              <a:t>Georgia Charter Schools Association Conference</a:t>
            </a:r>
          </a:p>
          <a:p>
            <a:pPr eaLnBrk="1" hangingPunct="1"/>
            <a:r>
              <a:rPr lang="en-US" sz="2000" dirty="0" smtClean="0"/>
              <a:t>March 11-12, </a:t>
            </a:r>
            <a:r>
              <a:rPr lang="en-US" sz="2000" dirty="0" smtClean="0"/>
              <a:t>Marietta, Georgia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1600" dirty="0" smtClean="0"/>
              <a:t>Andrew W. Broy</a:t>
            </a:r>
          </a:p>
          <a:p>
            <a:pPr eaLnBrk="1" hangingPunct="1"/>
            <a:r>
              <a:rPr lang="en-US" sz="1600" dirty="0" smtClean="0"/>
              <a:t>Associate </a:t>
            </a:r>
            <a:r>
              <a:rPr lang="en-US" sz="1600" dirty="0" smtClean="0"/>
              <a:t>State Superintendent</a:t>
            </a:r>
            <a:endParaRPr lang="en-US" sz="1600" dirty="0" smtClean="0"/>
          </a:p>
          <a:p>
            <a:pPr eaLnBrk="1" hangingPunct="1"/>
            <a:r>
              <a:rPr lang="en-US" sz="1600" dirty="0" smtClean="0"/>
              <a:t>Georgia Department of Education</a:t>
            </a:r>
          </a:p>
          <a:p>
            <a:pPr eaLnBrk="1" hangingPunct="1"/>
            <a:r>
              <a:rPr lang="en-US" sz="1600" dirty="0" smtClean="0"/>
              <a:t>404.651.8734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Public School Funding (con’t)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Why not just apportion revenues equally by pupil throughout State?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Theory that certain categories of students are more expensive to educate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Creates wrong local incentives concerning millage rates and local tax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Political difficulties (local control of local revenue)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Cost of living differences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Charter School funding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charter school?</a:t>
            </a:r>
          </a:p>
          <a:p>
            <a:pPr lvl="1"/>
            <a:r>
              <a:rPr lang="en-US" dirty="0" smtClean="0"/>
              <a:t>Locally approved?</a:t>
            </a:r>
          </a:p>
          <a:p>
            <a:pPr lvl="2"/>
            <a:r>
              <a:rPr lang="en-US" dirty="0" smtClean="0"/>
              <a:t>Start-up or conversion?</a:t>
            </a:r>
          </a:p>
          <a:p>
            <a:pPr lvl="2"/>
            <a:r>
              <a:rPr lang="en-US" dirty="0" smtClean="0"/>
              <a:t>Career academy?</a:t>
            </a:r>
          </a:p>
          <a:p>
            <a:pPr lvl="1"/>
            <a:r>
              <a:rPr lang="en-US" dirty="0" smtClean="0"/>
              <a:t>State chartered special?</a:t>
            </a:r>
          </a:p>
          <a:p>
            <a:pPr lvl="1"/>
            <a:r>
              <a:rPr lang="en-US" dirty="0" smtClean="0"/>
              <a:t>Commission charter school?</a:t>
            </a:r>
          </a:p>
        </p:txBody>
      </p:sp>
      <p:pic>
        <p:nvPicPr>
          <p:cNvPr id="14340" name="Picture 2" descr="C:\Documents and Settings\andrew broy\Local Settings\Temporary Internet Files\Content.IE5\BC2E1558\MCj042478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572000"/>
            <a:ext cx="17748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Charter School funding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Charter School funding requirement:</a:t>
            </a:r>
          </a:p>
          <a:p>
            <a:pPr lvl="1" eaLnBrk="1" hangingPunct="1"/>
            <a:r>
              <a:rPr lang="en-US" dirty="0" smtClean="0"/>
              <a:t>“The local board and the state board shall treat a </a:t>
            </a:r>
            <a:r>
              <a:rPr lang="en-US" b="1" dirty="0" smtClean="0"/>
              <a:t>start-up charter school no less favorably</a:t>
            </a:r>
            <a:r>
              <a:rPr lang="en-US" dirty="0" smtClean="0"/>
              <a:t> than other local schools within the applicable local system with respect to the provision of funds for instruction, school administration, transportation, food services and, </a:t>
            </a:r>
            <a:r>
              <a:rPr lang="en-US" b="1" dirty="0" smtClean="0"/>
              <a:t>where feasible</a:t>
            </a:r>
            <a:r>
              <a:rPr lang="en-US" dirty="0" smtClean="0"/>
              <a:t>, building programs.”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  <a:p>
            <a:pPr lvl="1" eaLnBrk="1" hangingPunct="1">
              <a:buFont typeface="Wingdings 2" pitchFamily="18" charset="2"/>
              <a:buNone/>
            </a:pPr>
            <a:r>
              <a:rPr lang="en-US" i="1" dirty="0" smtClean="0"/>
              <a:t>O.C.G.A. Sec. 20-2-2068.1(a)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Charter School funding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is charter funding determined?</a:t>
            </a:r>
          </a:p>
          <a:p>
            <a:pPr eaLnBrk="1" hangingPunct="1"/>
            <a:r>
              <a:rPr lang="en-US" dirty="0" smtClean="0"/>
              <a:t>How much flexibility does a school have?</a:t>
            </a:r>
          </a:p>
          <a:p>
            <a:pPr eaLnBrk="1" hangingPunct="1"/>
            <a:r>
              <a:rPr lang="en-US" dirty="0" smtClean="0"/>
              <a:t>How are funds currently allotted?</a:t>
            </a:r>
          </a:p>
          <a:p>
            <a:pPr lvl="1" eaLnBrk="1" hangingPunct="1"/>
            <a:r>
              <a:rPr lang="en-US" dirty="0" smtClean="0"/>
              <a:t>Salaries, </a:t>
            </a:r>
            <a:r>
              <a:rPr lang="en-US" dirty="0" smtClean="0"/>
              <a:t>70-75%</a:t>
            </a:r>
            <a:endParaRPr lang="en-US" dirty="0" smtClean="0"/>
          </a:p>
          <a:p>
            <a:pPr lvl="1" eaLnBrk="1" hangingPunct="1"/>
            <a:r>
              <a:rPr lang="en-US" dirty="0" smtClean="0"/>
              <a:t>Facilities costs, </a:t>
            </a:r>
            <a:r>
              <a:rPr lang="en-US" dirty="0" smtClean="0"/>
              <a:t>10-15%</a:t>
            </a:r>
            <a:endParaRPr lang="en-US" dirty="0" smtClean="0"/>
          </a:p>
          <a:p>
            <a:pPr lvl="1" eaLnBrk="1" hangingPunct="1"/>
            <a:r>
              <a:rPr lang="en-US" dirty="0" smtClean="0"/>
              <a:t>Vendor contracts and supplies, </a:t>
            </a:r>
            <a:r>
              <a:rPr lang="en-US" dirty="0" smtClean="0"/>
              <a:t>10-12%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Charter School Funding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2438400"/>
          <a:ext cx="769302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Pupil Counts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FTE Count serves as basis for funding</a:t>
            </a:r>
          </a:p>
          <a:p>
            <a:pPr eaLnBrk="1" hangingPunct="1"/>
            <a:r>
              <a:rPr lang="en-US" dirty="0" smtClean="0"/>
              <a:t>2 FTE counts</a:t>
            </a:r>
          </a:p>
          <a:p>
            <a:pPr lvl="1" eaLnBrk="1" hangingPunct="1"/>
            <a:r>
              <a:rPr lang="en-US" dirty="0" smtClean="0"/>
              <a:t>Fall count - First Tuesday in October</a:t>
            </a:r>
          </a:p>
          <a:p>
            <a:pPr lvl="1" eaLnBrk="1" hangingPunct="1"/>
            <a:r>
              <a:rPr lang="en-US" dirty="0" smtClean="0"/>
              <a:t>Spring count -  First Thursday in March</a:t>
            </a:r>
          </a:p>
          <a:p>
            <a:pPr eaLnBrk="1" hangingPunct="1"/>
            <a:r>
              <a:rPr lang="en-US" dirty="0" smtClean="0"/>
              <a:t>Pupil count factors in previous 3 FTE Counts </a:t>
            </a:r>
            <a:r>
              <a:rPr lang="en-US" sz="1800" dirty="0" smtClean="0"/>
              <a:t>(note: weighted to prioritize most recent count)</a:t>
            </a:r>
          </a:p>
          <a:p>
            <a:pPr lvl="1" eaLnBrk="1" hangingPunct="1"/>
            <a:r>
              <a:rPr lang="en-US" dirty="0" smtClean="0"/>
              <a:t>Floating average</a:t>
            </a:r>
          </a:p>
          <a:p>
            <a:pPr lvl="1" eaLnBrk="1" hangingPunct="1"/>
            <a:r>
              <a:rPr lang="en-US" dirty="0" smtClean="0"/>
              <a:t>Implication:  Schools – not just charter schools – are “behind”</a:t>
            </a:r>
          </a:p>
          <a:p>
            <a:pPr lvl="2" eaLnBrk="1" hangingPunct="1"/>
            <a:endParaRPr lang="en-US" dirty="0" smtClean="0"/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  <a:p>
            <a:pPr lvl="1">
              <a:lnSpc>
                <a:spcPct val="90000"/>
              </a:lnSpc>
              <a:buClr>
                <a:schemeClr val="hlink"/>
              </a:buClr>
              <a:buFontTx/>
              <a:buChar char="o"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Pupil Counts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Case study</a:t>
            </a:r>
          </a:p>
          <a:p>
            <a:pPr marL="1009650" lvl="1" indent="-609600" eaLnBrk="1" hangingPunct="1"/>
            <a:r>
              <a:rPr lang="en-US" dirty="0" smtClean="0"/>
              <a:t>Charter school in second year of operation</a:t>
            </a:r>
          </a:p>
          <a:p>
            <a:pPr marL="1009650" lvl="1" indent="-609600" eaLnBrk="1" hangingPunct="1"/>
            <a:r>
              <a:rPr lang="en-US" dirty="0" smtClean="0"/>
              <a:t>School has 100 students in year one, 200 students in current year</a:t>
            </a:r>
          </a:p>
          <a:p>
            <a:pPr marL="1009650" lvl="1" indent="-609600" eaLnBrk="1" hangingPunct="1"/>
            <a:r>
              <a:rPr lang="en-US" dirty="0" smtClean="0"/>
              <a:t>FTE count will take into account 3 FTE counts (Fall 2007; Spring 2008; Fall 2008)</a:t>
            </a:r>
          </a:p>
          <a:p>
            <a:pPr marL="1409700" lvl="2" indent="-609600" eaLnBrk="1" hangingPunct="1"/>
            <a:r>
              <a:rPr lang="en-US" dirty="0" smtClean="0"/>
              <a:t>100 + 100 + 200</a:t>
            </a:r>
          </a:p>
          <a:p>
            <a:pPr marL="1409700" lvl="2" indent="-609600" eaLnBrk="1" hangingPunct="1"/>
            <a:r>
              <a:rPr lang="en-US" dirty="0" smtClean="0"/>
              <a:t>Particular issue with charter schools that add a grade</a:t>
            </a:r>
          </a:p>
          <a:p>
            <a:pPr marL="1409700" lvl="2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Determining funding	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Allotment sheet</a:t>
            </a:r>
          </a:p>
          <a:p>
            <a:pPr marL="609600" indent="-609600" eaLnBrk="1" hangingPunct="1"/>
            <a:r>
              <a:rPr lang="en-US" dirty="0" smtClean="0"/>
              <a:t>Type of school</a:t>
            </a:r>
          </a:p>
          <a:p>
            <a:pPr marL="1009650" lvl="1" indent="-609600" eaLnBrk="1" hangingPunct="1"/>
            <a:r>
              <a:rPr lang="en-US" dirty="0" smtClean="0"/>
              <a:t>Start-up, conversion:  federal, state, local</a:t>
            </a:r>
          </a:p>
          <a:p>
            <a:pPr marL="1009650" lvl="1" indent="-609600" eaLnBrk="1" hangingPunct="1"/>
            <a:r>
              <a:rPr lang="en-US" dirty="0" smtClean="0"/>
              <a:t>State chartered special:  federal, state</a:t>
            </a:r>
          </a:p>
          <a:p>
            <a:pPr marL="1009650" lvl="1" indent="-609600" eaLnBrk="1" hangingPunct="1"/>
            <a:r>
              <a:rPr lang="en-US" dirty="0" smtClean="0"/>
              <a:t>Commission:  federal, state, local approximation (less 3% withhold on all funds except federal)</a:t>
            </a:r>
          </a:p>
          <a:p>
            <a:pPr marL="1409700" lvl="2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Determining </a:t>
            </a:r>
            <a:r>
              <a:rPr lang="en-US" dirty="0" smtClean="0"/>
              <a:t>funding – general case</a:t>
            </a:r>
            <a:r>
              <a:rPr lang="en-US" dirty="0" smtClean="0"/>
              <a:t>	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/>
            <a:r>
              <a:rPr lang="en-US" dirty="0" smtClean="0"/>
              <a:t>Allotment sheet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dirty="0" smtClean="0"/>
              <a:t>Calculate state share</a:t>
            </a:r>
          </a:p>
          <a:p>
            <a:pPr marL="1009650" lvl="1" indent="-609600" eaLnBrk="1" hangingPunct="1"/>
            <a:r>
              <a:rPr lang="en-US" dirty="0" smtClean="0"/>
              <a:t>Earned by pupil</a:t>
            </a:r>
          </a:p>
          <a:p>
            <a:pPr marL="1009650" lvl="1" indent="-609600" eaLnBrk="1" hangingPunct="1"/>
            <a:r>
              <a:rPr lang="en-US" dirty="0" smtClean="0"/>
              <a:t>Add categorical programs (central admin, media center, etc.)</a:t>
            </a:r>
            <a:endParaRPr lang="en-US" dirty="0" smtClean="0"/>
          </a:p>
          <a:p>
            <a:pPr marL="1009650" lvl="1" indent="-609600" eaLnBrk="1" hangingPunct="1"/>
            <a:r>
              <a:rPr lang="en-US" dirty="0" smtClean="0"/>
              <a:t>If state chartered special school, stop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dirty="0" smtClean="0"/>
              <a:t>Determine what local share should be</a:t>
            </a:r>
          </a:p>
          <a:p>
            <a:pPr marL="1009650" lvl="1" indent="-609600" eaLnBrk="1" hangingPunct="1"/>
            <a:r>
              <a:rPr lang="en-US" dirty="0" smtClean="0"/>
              <a:t>Compare district’s state allotment to school’s state allotment</a:t>
            </a:r>
          </a:p>
          <a:p>
            <a:pPr marL="1009650" lvl="1" indent="-609600" eaLnBrk="1" hangingPunct="1"/>
            <a:r>
              <a:rPr lang="en-US" dirty="0" smtClean="0"/>
              <a:t>Create ratio </a:t>
            </a:r>
          </a:p>
          <a:p>
            <a:pPr marL="1409700" lvl="2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Determining </a:t>
            </a:r>
            <a:r>
              <a:rPr lang="en-US" dirty="0" smtClean="0"/>
              <a:t>funding – general case</a:t>
            </a:r>
            <a:r>
              <a:rPr lang="en-US" dirty="0" smtClean="0"/>
              <a:t>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Allotment sheet</a:t>
            </a:r>
          </a:p>
          <a:p>
            <a:pPr marL="609600" indent="-609600" eaLnBrk="1" hangingPunct="1">
              <a:buFont typeface="Wingdings" pitchFamily="2" charset="2"/>
              <a:buAutoNum type="arabicPeriod" startAt="3"/>
            </a:pPr>
            <a:r>
              <a:rPr lang="en-US" dirty="0" smtClean="0"/>
              <a:t>Use that ratio to determine local share</a:t>
            </a:r>
          </a:p>
          <a:p>
            <a:pPr marL="609600" indent="-609600" eaLnBrk="1" hangingPunct="1">
              <a:buFont typeface="Wingdings" pitchFamily="2" charset="2"/>
              <a:buAutoNum type="arabicPeriod" startAt="3"/>
            </a:pPr>
            <a:r>
              <a:rPr lang="en-US" dirty="0" smtClean="0"/>
              <a:t>Example:</a:t>
            </a:r>
          </a:p>
          <a:p>
            <a:pPr marL="1009650" lvl="1" indent="-609600" eaLnBrk="1" hangingPunct="1"/>
            <a:r>
              <a:rPr lang="en-US" dirty="0" smtClean="0"/>
              <a:t>$1,000,000 in state funding</a:t>
            </a:r>
          </a:p>
          <a:p>
            <a:pPr marL="1009650" lvl="1" indent="-609600" eaLnBrk="1" hangingPunct="1"/>
            <a:r>
              <a:rPr lang="en-US" dirty="0" smtClean="0"/>
              <a:t>$100,000,000 in district state funding</a:t>
            </a:r>
          </a:p>
          <a:p>
            <a:pPr marL="1009650" lvl="1" indent="-609600" eaLnBrk="1" hangingPunct="1"/>
            <a:r>
              <a:rPr lang="en-US" dirty="0" smtClean="0"/>
              <a:t>Ratio:  1:100</a:t>
            </a:r>
          </a:p>
          <a:p>
            <a:pPr marL="1009650" lvl="1" indent="-609600" eaLnBrk="1" hangingPunct="1"/>
            <a:r>
              <a:rPr lang="en-US" dirty="0" smtClean="0"/>
              <a:t>Total local property tax digest equals $75,000,000</a:t>
            </a:r>
          </a:p>
          <a:p>
            <a:pPr marL="1009650" lvl="1" indent="-609600" eaLnBrk="1" hangingPunct="1"/>
            <a:r>
              <a:rPr lang="en-US" dirty="0" smtClean="0"/>
              <a:t>How much local funding due charter?</a:t>
            </a:r>
          </a:p>
          <a:p>
            <a:pPr marL="1409700" lvl="2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32688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</a:t>
            </a:r>
            <a:r>
              <a:rPr lang="en-US" sz="3600" dirty="0" smtClean="0"/>
              <a:t>do charter </a:t>
            </a:r>
            <a:r>
              <a:rPr lang="en-US" sz="3600" dirty="0" smtClean="0"/>
              <a:t>school founders think </a:t>
            </a:r>
            <a:r>
              <a:rPr lang="en-US" sz="3600" dirty="0" smtClean="0"/>
              <a:t>about?</a:t>
            </a:r>
            <a:endParaRPr lang="en-US" sz="3600" dirty="0" smtClean="0"/>
          </a:p>
        </p:txBody>
      </p:sp>
      <p:pic>
        <p:nvPicPr>
          <p:cNvPr id="4100" name="Picture 3" descr="C:\Documents and Settings\andrew broy\Local Settings\Temporary Internet Files\Content.IE5\W00XAZ5M\MPj0439475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48006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Documents and Settings\andrew broy\Local Settings\Temporary Internet Files\Content.IE5\4WAXHHZF\MPj04384790000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905000"/>
            <a:ext cx="29806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Determining </a:t>
            </a:r>
            <a:r>
              <a:rPr lang="en-US" dirty="0" smtClean="0"/>
              <a:t>funding – specific case</a:t>
            </a:r>
            <a:r>
              <a:rPr lang="en-US" dirty="0" smtClean="0"/>
              <a:t>	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/>
            <a:r>
              <a:rPr lang="en-US" dirty="0" smtClean="0"/>
              <a:t>Allotment sheet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dirty="0" smtClean="0"/>
              <a:t>Calculate state share</a:t>
            </a:r>
          </a:p>
          <a:p>
            <a:pPr marL="1009650" lvl="1" indent="-609600" eaLnBrk="1" hangingPunct="1"/>
            <a:r>
              <a:rPr lang="en-US" dirty="0" smtClean="0"/>
              <a:t>Set aside by </a:t>
            </a:r>
            <a:r>
              <a:rPr lang="en-US" dirty="0" smtClean="0"/>
              <a:t>pupil</a:t>
            </a:r>
          </a:p>
          <a:p>
            <a:pPr marL="1009650" lvl="1" indent="-609600"/>
            <a:r>
              <a:rPr lang="en-US" dirty="0" smtClean="0"/>
              <a:t>Add categorical programs (central admin, media center, etc</a:t>
            </a:r>
            <a:r>
              <a:rPr lang="en-US" dirty="0" smtClean="0"/>
              <a:t>.)</a:t>
            </a:r>
            <a:endParaRPr lang="en-US" dirty="0" smtClean="0"/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dirty="0" smtClean="0"/>
              <a:t>Determine </a:t>
            </a:r>
            <a:r>
              <a:rPr lang="en-US" dirty="0" smtClean="0"/>
              <a:t>what local </a:t>
            </a:r>
            <a:r>
              <a:rPr lang="en-US" dirty="0" smtClean="0"/>
              <a:t>approximation should </a:t>
            </a:r>
            <a:r>
              <a:rPr lang="en-US" dirty="0" smtClean="0"/>
              <a:t>be</a:t>
            </a:r>
          </a:p>
          <a:p>
            <a:pPr marL="1009650" lvl="1" indent="-609600" eaLnBrk="1" hangingPunct="1"/>
            <a:r>
              <a:rPr lang="en-US" dirty="0" smtClean="0"/>
              <a:t>Take average per pupil in local district and provide that to the school based on a pro rata share </a:t>
            </a:r>
          </a:p>
          <a:p>
            <a:pPr marL="1409700" lvl="2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685801"/>
          <a:ext cx="7391401" cy="5961488"/>
        </p:xfrm>
        <a:graphic>
          <a:graphicData uri="http://schemas.openxmlformats.org/drawingml/2006/table">
            <a:tbl>
              <a:tblPr/>
              <a:tblGrid>
                <a:gridCol w="491046"/>
                <a:gridCol w="1592389"/>
                <a:gridCol w="853484"/>
                <a:gridCol w="619652"/>
                <a:gridCol w="724876"/>
                <a:gridCol w="748259"/>
                <a:gridCol w="759951"/>
                <a:gridCol w="713186"/>
                <a:gridCol w="888558"/>
              </a:tblGrid>
              <a:tr h="154762"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90" marR="4890" marT="48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System No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System Name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FY 2009 Budgeted Local Revenue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# of Enrolled Students - District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# of Ivy Prep Students Enrolled by District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# of Enrolled Students - District and Commission Charter School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Amount of Budgeted Local Revenue per Enrolled Student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# of Ivy Prep Students enrolled by District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Local Share by District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631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Clayton County Public Schools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155,270,000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49,508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49,511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3,136.07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9,408.00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633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Cobb County Public Schools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497,551,332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106,747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106,750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4,660.90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13,983.00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644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DeKalb County Public Schools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506,193,920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99,775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99,834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5,070.36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299,151.00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656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Fayette County Public Schools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101,233,994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22,118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22,119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4,576.79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4,577.00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658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Forsyth County Public Schools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143,427,450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32,374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32,377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4,429.92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13,290.00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660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Fulton County Public Schools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549,807,162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88,299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88,309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6,225.95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62,259.00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667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Gwinnett County Public Schools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619,495,103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157,219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216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157,435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3,934.93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216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849,944.00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710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Paulding County Public Schools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79,676,028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27,908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27,909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2,854.85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2,855.00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722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Rockdale County Public Schools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61,685,728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15,705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15,707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3,927.28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7,855.00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761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Atlanta Public Schools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521,902,687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49,032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49,033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10,643.91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10,644.00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 Annual Payment to Ivy Prep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299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1,273,966.00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3% Admin Fee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3%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38,219.00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Net Annual Payment to Ivy Prep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1,235,747.00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Ivy Prep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2009 as State Chartered Special School</a:t>
            </a:r>
          </a:p>
          <a:p>
            <a:pPr lvl="1"/>
            <a:r>
              <a:rPr lang="en-US" dirty="0" smtClean="0"/>
              <a:t>Total students: </a:t>
            </a:r>
            <a:r>
              <a:rPr lang="en-US" dirty="0" smtClean="0"/>
              <a:t>138</a:t>
            </a:r>
            <a:endParaRPr lang="en-US" dirty="0" smtClean="0"/>
          </a:p>
          <a:p>
            <a:pPr lvl="1"/>
            <a:r>
              <a:rPr lang="en-US" dirty="0" smtClean="0"/>
              <a:t>Total funding:  </a:t>
            </a:r>
            <a:r>
              <a:rPr lang="en-US" dirty="0" smtClean="0"/>
              <a:t>$435,694</a:t>
            </a:r>
            <a:endParaRPr lang="en-US" dirty="0" smtClean="0"/>
          </a:p>
          <a:p>
            <a:pPr lvl="1"/>
            <a:r>
              <a:rPr lang="en-US" dirty="0" smtClean="0"/>
              <a:t>$3,157 </a:t>
            </a:r>
            <a:r>
              <a:rPr lang="en-US" dirty="0" smtClean="0"/>
              <a:t>per pupil</a:t>
            </a:r>
            <a:endParaRPr lang="en-US" dirty="0" smtClean="0"/>
          </a:p>
          <a:p>
            <a:r>
              <a:rPr lang="en-US" dirty="0" smtClean="0"/>
              <a:t>2010 as Commission School</a:t>
            </a:r>
          </a:p>
          <a:p>
            <a:pPr lvl="1"/>
            <a:r>
              <a:rPr lang="en-US" dirty="0" smtClean="0"/>
              <a:t>Total students: 306</a:t>
            </a:r>
          </a:p>
          <a:p>
            <a:pPr lvl="1"/>
            <a:r>
              <a:rPr lang="en-US" dirty="0" smtClean="0"/>
              <a:t>Total funding:  $2,224,871</a:t>
            </a:r>
          </a:p>
          <a:p>
            <a:pPr lvl="1"/>
            <a:r>
              <a:rPr lang="en-US" dirty="0" smtClean="0"/>
              <a:t>$7,270 per pupil.</a:t>
            </a:r>
          </a:p>
          <a:p>
            <a:r>
              <a:rPr lang="en-US" dirty="0" smtClean="0"/>
              <a:t>Gwinnet average:  $7,997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Questions?</a:t>
            </a:r>
            <a:r>
              <a:rPr lang="en-US" dirty="0" smtClean="0"/>
              <a:t>	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School </a:t>
            </a:r>
            <a:r>
              <a:rPr lang="en-US" dirty="0" smtClean="0"/>
              <a:t>Funding in Georgia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Charter School Funding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Statutory requirements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Understanding a school’s </a:t>
            </a:r>
            <a:r>
              <a:rPr lang="en-US" dirty="0" smtClean="0"/>
              <a:t>funding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Commission school funding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Example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Public School Funding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Formula-Driven</a:t>
            </a:r>
          </a:p>
          <a:p>
            <a:pPr eaLnBrk="1" hangingPunct="1"/>
            <a:r>
              <a:rPr lang="en-US" dirty="0" smtClean="0"/>
              <a:t>“Foundation Formula”</a:t>
            </a:r>
          </a:p>
          <a:p>
            <a:pPr lvl="1" eaLnBrk="1" hangingPunct="1"/>
            <a:r>
              <a:rPr lang="en-US" dirty="0" smtClean="0"/>
              <a:t>Guarantee base level of funding for every student in State</a:t>
            </a:r>
          </a:p>
          <a:p>
            <a:pPr lvl="1" eaLnBrk="1" hangingPunct="1"/>
            <a:r>
              <a:rPr lang="en-US" dirty="0" smtClean="0"/>
              <a:t>Base amount is guaranteed without regard to local property wealth:  Assessed valuation per pupil does not affect base amount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Public School Funding (con’t)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Foundation amount theoretically set at the minimum threshold to provide a “basic” education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Foundation amount is only starting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Most districts have substantial local revenue to supplement this amount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Actual funding each district receives is a function of funding formula, local property valuation, and millage rate, among other things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Public School Funding (con’t)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Relative state and local contributions can vary dramatically</a:t>
            </a:r>
          </a:p>
          <a:p>
            <a:pPr lvl="1" eaLnBrk="1" hangingPunct="1"/>
            <a:r>
              <a:rPr lang="en-US" dirty="0" smtClean="0"/>
              <a:t>As a general rule, districts with high relative property wealth rely more heavily on local revenue</a:t>
            </a:r>
          </a:p>
          <a:p>
            <a:pPr lvl="1" eaLnBrk="1" hangingPunct="1"/>
            <a:r>
              <a:rPr lang="en-US" dirty="0" smtClean="0"/>
              <a:t>Conversely, districts with low relative property wealth rely more heavily on state revenue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Public School Funding (con’t)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Beware per pupil expenditure figures</a:t>
            </a:r>
          </a:p>
          <a:p>
            <a:pPr eaLnBrk="1" hangingPunct="1"/>
            <a:r>
              <a:rPr lang="en-US" dirty="0" smtClean="0"/>
              <a:t>Any number of factors can affect this calculation and figures vary greatly </a:t>
            </a:r>
          </a:p>
          <a:p>
            <a:pPr lvl="1" eaLnBrk="1" hangingPunct="1"/>
            <a:r>
              <a:rPr lang="en-US" dirty="0" smtClean="0"/>
              <a:t>Among districts </a:t>
            </a:r>
          </a:p>
          <a:p>
            <a:pPr lvl="1" eaLnBrk="1" hangingPunct="1"/>
            <a:r>
              <a:rPr lang="en-US" dirty="0" smtClean="0"/>
              <a:t>Among schools within districts</a:t>
            </a:r>
          </a:p>
          <a:p>
            <a:pPr lvl="1" eaLnBrk="1" hangingPunct="1"/>
            <a:r>
              <a:rPr lang="en-US" dirty="0" smtClean="0"/>
              <a:t>Facilities funding</a:t>
            </a:r>
          </a:p>
          <a:p>
            <a:pPr lvl="1" eaLnBrk="1" hangingPunct="1"/>
            <a:r>
              <a:rPr lang="en-US" dirty="0" smtClean="0"/>
              <a:t>Federal title funding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Public School Funding (con’t)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Funding itself is driven by:</a:t>
            </a:r>
          </a:p>
          <a:p>
            <a:pPr lvl="1" eaLnBrk="1" hangingPunct="1"/>
            <a:r>
              <a:rPr lang="en-US" dirty="0" smtClean="0"/>
              <a:t>Number of students (FTE count)</a:t>
            </a:r>
          </a:p>
          <a:p>
            <a:pPr lvl="1" eaLnBrk="1" hangingPunct="1"/>
            <a:r>
              <a:rPr lang="en-US" dirty="0" smtClean="0"/>
              <a:t>Characteristics of students (Special education populations; ESOL populations, Early Intervention Programs)</a:t>
            </a:r>
          </a:p>
          <a:p>
            <a:pPr lvl="1" eaLnBrk="1" hangingPunct="1"/>
            <a:r>
              <a:rPr lang="en-US" dirty="0" smtClean="0"/>
              <a:t>Additional categorical weights (federal funding and otherwise)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Public School Funding (con’t)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Base Funding weight is typically a general education high school student (1.0 FTE)</a:t>
            </a:r>
          </a:p>
          <a:p>
            <a:pPr lvl="1" eaLnBrk="1" hangingPunct="1"/>
            <a:r>
              <a:rPr lang="en-US" dirty="0" smtClean="0"/>
              <a:t>Other weights (Georgia as example)</a:t>
            </a:r>
          </a:p>
          <a:p>
            <a:pPr lvl="2" eaLnBrk="1" hangingPunct="1"/>
            <a:r>
              <a:rPr lang="en-US" dirty="0" smtClean="0"/>
              <a:t>Primary grades (1.28)</a:t>
            </a:r>
          </a:p>
          <a:p>
            <a:pPr lvl="2" eaLnBrk="1" hangingPunct="1"/>
            <a:r>
              <a:rPr lang="en-US" dirty="0" smtClean="0"/>
              <a:t>SPED Cat I (2.37) – SPED Cat IV (5.73)</a:t>
            </a:r>
          </a:p>
          <a:p>
            <a:pPr lvl="2" eaLnBrk="1" hangingPunct="1"/>
            <a:r>
              <a:rPr lang="en-US" dirty="0" smtClean="0"/>
              <a:t>Alternative education (1.59)</a:t>
            </a:r>
          </a:p>
          <a:p>
            <a:pPr lvl="2" eaLnBrk="1" hangingPunct="1"/>
            <a:r>
              <a:rPr lang="en-US" dirty="0" smtClean="0"/>
              <a:t>ESOL (2.49)</a:t>
            </a:r>
          </a:p>
          <a:p>
            <a:pPr lvl="2" eaLnBrk="1" hangingPunct="1"/>
            <a:r>
              <a:rPr lang="en-US" dirty="0" smtClean="0"/>
              <a:t>Kindergarten Early Intervention Program (2.02)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1294</TotalTime>
  <Words>1139</Words>
  <Application>Microsoft Office PowerPoint</Application>
  <PresentationFormat>On-screen Show (4:3)</PresentationFormat>
  <Paragraphs>302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Wingdings</vt:lpstr>
      <vt:lpstr>Times New Roman</vt:lpstr>
      <vt:lpstr>Wingdings 2</vt:lpstr>
      <vt:lpstr>Flow</vt:lpstr>
      <vt:lpstr>Charter School Funding in Georgia</vt:lpstr>
      <vt:lpstr>What do charter school founders think about?</vt:lpstr>
      <vt:lpstr>Overview </vt:lpstr>
      <vt:lpstr>Public School Funding</vt:lpstr>
      <vt:lpstr>Public School Funding (con’t)</vt:lpstr>
      <vt:lpstr>Public School Funding (con’t)</vt:lpstr>
      <vt:lpstr>Public School Funding (con’t)</vt:lpstr>
      <vt:lpstr>Public School Funding (con’t)</vt:lpstr>
      <vt:lpstr>Public School Funding (con’t)</vt:lpstr>
      <vt:lpstr>Public School Funding (con’t) </vt:lpstr>
      <vt:lpstr>Charter School funding</vt:lpstr>
      <vt:lpstr>Charter School funding</vt:lpstr>
      <vt:lpstr>Charter School funding</vt:lpstr>
      <vt:lpstr>Charter School Funding</vt:lpstr>
      <vt:lpstr>Pupil Counts</vt:lpstr>
      <vt:lpstr>Pupil Counts </vt:lpstr>
      <vt:lpstr>Determining funding </vt:lpstr>
      <vt:lpstr>Determining funding – general case </vt:lpstr>
      <vt:lpstr>Determining funding – general case </vt:lpstr>
      <vt:lpstr>Determining funding – specific case </vt:lpstr>
      <vt:lpstr>Slide 21</vt:lpstr>
      <vt:lpstr>Ivy Prep bottom line</vt:lpstr>
      <vt:lpstr>Questions? </vt:lpstr>
    </vt:vector>
  </TitlesOfParts>
  <Manager> </Manager>
  <Company> </Company>
  <LinksUpToDate>false</LinksUpToDate>
  <SharedDoc>false</SharedDoc>
  <HyperlinkBase> 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> </dc:subject>
  <dc:creator> </dc:creator>
  <cp:keywords> </cp:keywords>
  <dc:description> </dc:description>
  <cp:lastModifiedBy>andrew broy</cp:lastModifiedBy>
  <cp:revision>76</cp:revision>
  <dcterms:created xsi:type="dcterms:W3CDTF">2007-02-19T21:35:34Z</dcterms:created>
  <dcterms:modified xsi:type="dcterms:W3CDTF">2010-02-23T16:34:03Z</dcterms:modified>
  <cp:category> </cp:category>
</cp:coreProperties>
</file>